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483" r:id="rId6"/>
    <p:sldId id="644" r:id="rId7"/>
    <p:sldId id="642" r:id="rId8"/>
    <p:sldId id="639" r:id="rId9"/>
    <p:sldId id="640" r:id="rId10"/>
    <p:sldId id="641" r:id="rId11"/>
    <p:sldId id="535" r:id="rId12"/>
  </p:sldIdLst>
  <p:sldSz cx="9144000" cy="5143500" type="screen16x9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0CE56"/>
    <a:srgbClr val="CD8A3C"/>
    <a:srgbClr val="4E8533"/>
    <a:srgbClr val="4B6A8F"/>
    <a:srgbClr val="B6C3CA"/>
    <a:srgbClr val="F2F2F2"/>
    <a:srgbClr val="B8BCBF"/>
    <a:srgbClr val="4D80A3"/>
    <a:srgbClr val="8A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9" autoAdjust="0"/>
    <p:restoredTop sz="88329" autoAdjust="0"/>
  </p:normalViewPr>
  <p:slideViewPr>
    <p:cSldViewPr snapToObjects="1">
      <p:cViewPr varScale="1">
        <p:scale>
          <a:sx n="184" d="100"/>
          <a:sy n="184" d="100"/>
        </p:scale>
        <p:origin x="103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4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E4FFE9-60CA-4527-9BF8-81CEEFC4162F}" type="slidenum">
              <a:rPr lang="nb-NO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6558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88"/>
            <a:ext cx="5438140" cy="446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1BA7EB-F057-437A-981D-4A09F8E03640}" type="slidenum">
              <a:rPr lang="nb-NO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4842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A7EB-F057-437A-981D-4A09F8E03640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15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jobber vi med dette?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A7EB-F057-437A-981D-4A09F8E0364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44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Fritt omskrevet fra Ingrid Lunds mobbedefinisjon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A7EB-F057-437A-981D-4A09F8E03640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3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jobber vi med dette?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jobber parallelt med alle 3 nivåene: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UNIVERSELT NIVÅ: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Tiltak på det universelle nivået handler om å øke kunnskapen og forståelsen for hva som fører til inkluderende arbeidsmiljø der den enkelte ansatte opplever at de </a:t>
            </a:r>
            <a:r>
              <a:rPr lang="nb-NO" b="1" dirty="0"/>
              <a:t>hører til, er en betydningsfull person i fellesskapet og har muligheten til å medvirke</a:t>
            </a:r>
            <a:r>
              <a:rPr lang="nb-NO" dirty="0"/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God praksis og tiltak som inkludering hører til dette nivået, inkludert trivselsfremmende tiltak og gode rekrutteringstiltak for å øke mangfold og inkludering.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SELEKTERT NIVÅ: For å sikre mangfold og inkludering må vi ha et særskilt fokus på grupper som vi vet er utsatte eller i en sårbar situasjon. På </a:t>
            </a:r>
            <a:r>
              <a:rPr lang="nb-NO" dirty="0" err="1"/>
              <a:t>UiA</a:t>
            </a:r>
            <a:r>
              <a:rPr lang="nb-NO" dirty="0"/>
              <a:t> har vi i Handlingsplan for likestilling, mangfold og inkludering definert hvem  vi har et særskilt fokus på. I tillegg til dette så er det noen faser i et arbeidsliv som er spesielt utsatte.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A7EB-F057-437A-981D-4A09F8E03640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897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A7EB-F057-437A-981D-4A09F8E0364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214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ChangeArrowheads="1"/>
          </p:cNvSpPr>
          <p:nvPr/>
        </p:nvSpPr>
        <p:spPr bwMode="auto">
          <a:xfrm flipV="1">
            <a:off x="6588224" y="514350"/>
            <a:ext cx="2555776" cy="4629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514350"/>
            <a:ext cx="6516216" cy="4629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63" y="2715766"/>
            <a:ext cx="5638800" cy="122639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63" y="3942160"/>
            <a:ext cx="5638800" cy="51554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subtitle</a:t>
            </a:r>
            <a:r>
              <a:rPr lang="nb-NO" noProof="0" dirty="0"/>
              <a:t> style</a:t>
            </a:r>
          </a:p>
        </p:txBody>
      </p:sp>
      <p:pic>
        <p:nvPicPr>
          <p:cNvPr id="7" name="Picture 12" descr="uia_logo_cmy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22098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B6C8D-B05B-4BBC-9C14-19596A005FAA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0221"/>
      </p:ext>
    </p:extLst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81803" y="684611"/>
            <a:ext cx="2132013" cy="4117181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684611"/>
            <a:ext cx="6248400" cy="411718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F572D-1F05-4677-9D5F-D57BB9ED9DFE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86689"/>
      </p:ext>
    </p:extLst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4BCDF-16C2-4EC2-B187-DA14BE40255B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3392"/>
      </p:ext>
    </p:extLst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827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A6989-6498-4722-A88A-158D3A084433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32783"/>
      </p:ext>
    </p:extLst>
  </p:cSld>
  <p:clrMapOvr>
    <a:masterClrMapping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3" y="1427561"/>
            <a:ext cx="4189413" cy="3374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2813" y="1427561"/>
            <a:ext cx="4191000" cy="3374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61F44-F1C3-4464-B5B6-EBB07CFAE27D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35711"/>
      </p:ext>
    </p:extLst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4784" y="627534"/>
            <a:ext cx="8229600" cy="58729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95351"/>
            <a:ext cx="4040188" cy="844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39702"/>
            <a:ext cx="4040188" cy="2454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286837"/>
            <a:ext cx="4041775" cy="844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2139702"/>
            <a:ext cx="4041775" cy="2454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CDA1-DCEB-47BA-AA92-3710A817DAB1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32674"/>
      </p:ext>
    </p:extLst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2712-47CD-44C8-B3CA-8D10AB36A611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89041"/>
      </p:ext>
    </p:extLst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44CC0-7F60-4163-9BD2-2CCAA967E4B0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99924"/>
      </p:ext>
    </p:extLst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699541"/>
            <a:ext cx="3008313" cy="64807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699541"/>
            <a:ext cx="5111750" cy="389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347614"/>
            <a:ext cx="3008313" cy="32470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C9DAD-FEDB-4334-8090-6C9EA86DF45D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90207"/>
      </p:ext>
    </p:extLst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27533"/>
            <a:ext cx="5486400" cy="29181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30E18-585E-431B-9B4A-B2651B9B343B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71054"/>
      </p:ext>
    </p:extLst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0" y="0"/>
            <a:ext cx="9144000" cy="514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2" y="684610"/>
            <a:ext cx="85328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2" y="1427561"/>
            <a:ext cx="8532813" cy="337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2" y="4914901"/>
            <a:ext cx="1217613" cy="17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8413" y="4914901"/>
            <a:ext cx="1295400" cy="17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5E21520D-0BA9-4500-886E-D9FDAEC3FA11}" type="slidenum">
              <a:rPr lang="nb-NO"/>
              <a:pPr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  <p:pic>
        <p:nvPicPr>
          <p:cNvPr id="9" name="Picture 12" descr="uia_logo_neg_cmy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2" y="123478"/>
            <a:ext cx="22098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cut thruBlk="1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1" charset="0"/>
        </a:defRPr>
      </a:lvl9pPr>
    </p:titleStyle>
    <p:bodyStyle>
      <a:lvl1pPr marL="176213" indent="-176213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415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2pPr>
      <a:lvl3pPr marL="893763" indent="-174625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3pPr>
      <a:lvl4pPr marL="1254125" indent="-176213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4pPr>
      <a:lvl5pPr marL="16113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5pPr>
      <a:lvl6pPr marL="20685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6pPr>
      <a:lvl7pPr marL="25257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7pPr>
      <a:lvl8pPr marL="29829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8pPr>
      <a:lvl9pPr marL="34401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087B72-A932-450B-9A03-D50F71B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05" y="1275606"/>
            <a:ext cx="5638800" cy="3386634"/>
          </a:xfrm>
        </p:spPr>
        <p:txBody>
          <a:bodyPr/>
          <a:lstStyle/>
          <a:p>
            <a:r>
              <a:rPr lang="nb-NO" sz="2400" b="1" dirty="0">
                <a:ea typeface="Georgia"/>
                <a:cs typeface="Georgia"/>
                <a:sym typeface="Georgia"/>
              </a:rPr>
              <a:t>LIU</a:t>
            </a:r>
            <a:br>
              <a:rPr lang="nb-NO" sz="2400" dirty="0">
                <a:ea typeface="Georgia"/>
                <a:cs typeface="Georgia"/>
                <a:sym typeface="Georgia"/>
              </a:rPr>
            </a:br>
            <a:br>
              <a:rPr lang="nb-NO" sz="2400" dirty="0">
                <a:ea typeface="Georgia"/>
                <a:cs typeface="Georgia"/>
                <a:sym typeface="Georgia"/>
              </a:rPr>
            </a:br>
            <a:br>
              <a:rPr lang="nb-NO" sz="2400" dirty="0">
                <a:ea typeface="Georgia"/>
                <a:cs typeface="Georgia"/>
                <a:sym typeface="Georgia"/>
              </a:rPr>
            </a:br>
            <a:br>
              <a:rPr lang="nb-NO" sz="1600" i="1" dirty="0">
                <a:ea typeface="Georgia"/>
                <a:cs typeface="Georgia"/>
                <a:sym typeface="Georgia"/>
              </a:rPr>
            </a:br>
            <a:br>
              <a:rPr lang="nb-NO" sz="1600" i="1" dirty="0">
                <a:ea typeface="Georgia"/>
                <a:cs typeface="Georgia"/>
                <a:sym typeface="Georgia"/>
              </a:rPr>
            </a:br>
            <a:br>
              <a:rPr lang="nb-NO" sz="1600" i="1" dirty="0">
                <a:ea typeface="Georgia"/>
                <a:cs typeface="Georgia"/>
                <a:sym typeface="Georgia"/>
              </a:rPr>
            </a:br>
            <a:br>
              <a:rPr lang="nb-NO" sz="1600" i="1" dirty="0">
                <a:ea typeface="Georgia"/>
                <a:cs typeface="Georgia"/>
                <a:sym typeface="Georgia"/>
              </a:rPr>
            </a:b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AC09ECC-04CD-4A2A-8FC7-688769D8E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8"/>
          <a:stretch/>
        </p:blipFill>
        <p:spPr>
          <a:xfrm>
            <a:off x="6588224" y="514350"/>
            <a:ext cx="2555776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8485"/>
      </p:ext>
    </p:extLst>
  </p:cSld>
  <p:clrMapOvr>
    <a:masterClrMapping/>
  </p:clrMapOvr>
  <p:transition spd="med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382C61-6E27-42D6-A0F2-AD78224D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31B546-D3BC-4984-9168-CF81F590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2" y="1438698"/>
            <a:ext cx="8532813" cy="337423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 </a:t>
            </a:r>
          </a:p>
          <a:p>
            <a:pPr lvl="0"/>
            <a:r>
              <a:rPr lang="nb-NO" dirty="0"/>
              <a:t>Status handlingsplanen.</a:t>
            </a:r>
          </a:p>
          <a:p>
            <a:pPr lvl="0"/>
            <a:r>
              <a:rPr lang="nb-NO" dirty="0"/>
              <a:t>Kort status inkluderingsarbeidet i koronatid</a:t>
            </a:r>
          </a:p>
          <a:p>
            <a:pPr lvl="0"/>
            <a:r>
              <a:rPr lang="nb-NO" dirty="0"/>
              <a:t>Innspill fra dere på om det er noe mer vi kan gjøre for å fremme inkludering i disse krevende koronatider.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Videre møtevirksomhet i </a:t>
            </a:r>
            <a:r>
              <a:rPr lang="nb-NO" b="1" dirty="0" err="1"/>
              <a:t>LiU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512611302"/>
      </p:ext>
    </p:extLst>
  </p:cSld>
  <p:clrMapOvr>
    <a:masterClrMapping/>
  </p:clrMapOvr>
  <p:transition spd="med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20FCB8-F973-4046-AE71-D81A62B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Arbeidet med handlingsplanen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EF8863-FC1A-4D1C-A15B-2B9870C3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43" y="1384910"/>
            <a:ext cx="8532813" cy="3374231"/>
          </a:xfrm>
        </p:spPr>
        <p:txBody>
          <a:bodyPr/>
          <a:lstStyle/>
          <a:p>
            <a:r>
              <a:rPr lang="nb-NO" dirty="0"/>
              <a:t>Oppfølgingsmøte med rektoratet 22.04</a:t>
            </a:r>
          </a:p>
          <a:p>
            <a:pPr lvl="1"/>
            <a:r>
              <a:rPr lang="nb-NO" dirty="0"/>
              <a:t> bearbeiding Begynnelsen av mai</a:t>
            </a:r>
          </a:p>
          <a:p>
            <a:pPr lvl="1"/>
            <a:r>
              <a:rPr lang="nb-NO" dirty="0"/>
              <a:t> oversettelse</a:t>
            </a:r>
          </a:p>
          <a:p>
            <a:pPr lvl="1"/>
            <a:r>
              <a:rPr lang="nb-NO" dirty="0"/>
              <a:t> høring 6 uker </a:t>
            </a:r>
          </a:p>
          <a:p>
            <a:pPr lvl="1"/>
            <a:endParaRPr lang="nb-NO" sz="1400" dirty="0"/>
          </a:p>
          <a:p>
            <a:pPr marL="355600" lvl="1" indent="0">
              <a:buNone/>
            </a:pPr>
            <a:r>
              <a:rPr lang="nb-NO" dirty="0"/>
              <a:t>SOMMERFERIE</a:t>
            </a:r>
          </a:p>
          <a:p>
            <a:pPr marL="355600" lvl="1" indent="0">
              <a:buNone/>
            </a:pPr>
            <a:endParaRPr lang="nb-NO" sz="1400" dirty="0"/>
          </a:p>
          <a:p>
            <a:pPr marL="355600" lvl="1" indent="0">
              <a:buNone/>
            </a:pPr>
            <a:r>
              <a:rPr lang="nb-NO" dirty="0"/>
              <a:t>LIU Møte 28. august: </a:t>
            </a:r>
          </a:p>
          <a:p>
            <a:pPr lvl="2"/>
            <a:r>
              <a:rPr lang="nb-NO" dirty="0"/>
              <a:t>Informasjon om endelig handlingsplan og høringsinnspill</a:t>
            </a:r>
          </a:p>
          <a:p>
            <a:pPr lvl="2"/>
            <a:r>
              <a:rPr lang="nb-NO" dirty="0"/>
              <a:t>Mandat</a:t>
            </a:r>
          </a:p>
          <a:p>
            <a:pPr lvl="1"/>
            <a:r>
              <a:rPr lang="nb-NO" b="1" dirty="0"/>
              <a:t>STYREMØTE MED BEHANDLING AV PLAN 16. september</a:t>
            </a:r>
          </a:p>
          <a:p>
            <a:pPr lvl="2"/>
            <a:endParaRPr lang="nb-NO" dirty="0"/>
          </a:p>
          <a:p>
            <a:pPr marL="719138" lvl="2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740129"/>
      </p:ext>
    </p:extLst>
  </p:cSld>
  <p:clrMapOvr>
    <a:masterClrMapping/>
  </p:clrMapOvr>
  <p:transition spd="med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kebent trekant 1">
            <a:extLst>
              <a:ext uri="{FF2B5EF4-FFF2-40B4-BE49-F238E27FC236}">
                <a16:creationId xmlns:a16="http://schemas.microsoft.com/office/drawing/2014/main" id="{9A7F78D9-8ECE-4001-AAD1-8073C61812A2}"/>
              </a:ext>
            </a:extLst>
          </p:cNvPr>
          <p:cNvSpPr/>
          <p:nvPr/>
        </p:nvSpPr>
        <p:spPr>
          <a:xfrm>
            <a:off x="-141854" y="634610"/>
            <a:ext cx="6009998" cy="4509099"/>
          </a:xfrm>
          <a:prstGeom prst="triangle">
            <a:avLst/>
          </a:prstGeom>
          <a:solidFill>
            <a:srgbClr val="00B050"/>
          </a:solidFill>
          <a:ln>
            <a:solidFill>
              <a:srgbClr val="4E8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2AE39AC-5AD2-4EE8-8000-093AC46CF7CE}"/>
              </a:ext>
            </a:extLst>
          </p:cNvPr>
          <p:cNvSpPr txBox="1"/>
          <p:nvPr/>
        </p:nvSpPr>
        <p:spPr>
          <a:xfrm>
            <a:off x="2079448" y="3780296"/>
            <a:ext cx="728935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b="1" u="sng" dirty="0"/>
              <a:t>Universelle nivå:</a:t>
            </a:r>
          </a:p>
          <a:p>
            <a:pPr algn="ctr"/>
            <a:endParaRPr lang="nb-NO" sz="1300" b="1" dirty="0"/>
          </a:p>
          <a:p>
            <a:pPr algn="ctr"/>
            <a:r>
              <a:rPr lang="nb-NO" sz="1300" b="1" dirty="0"/>
              <a:t>Inkluderingstiltak som retter seg mot alle i virksomheten</a:t>
            </a:r>
          </a:p>
          <a:p>
            <a:endParaRPr lang="nb-NO" b="1" dirty="0"/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7" name="Likebent trekant 6">
            <a:extLst>
              <a:ext uri="{FF2B5EF4-FFF2-40B4-BE49-F238E27FC236}">
                <a16:creationId xmlns:a16="http://schemas.microsoft.com/office/drawing/2014/main" id="{B6521F70-28B9-4F99-9FDC-580FB6877FCE}"/>
              </a:ext>
            </a:extLst>
          </p:cNvPr>
          <p:cNvSpPr/>
          <p:nvPr/>
        </p:nvSpPr>
        <p:spPr>
          <a:xfrm>
            <a:off x="946830" y="489998"/>
            <a:ext cx="3769186" cy="290013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6" name="Likebent trekant 5">
            <a:extLst>
              <a:ext uri="{FF2B5EF4-FFF2-40B4-BE49-F238E27FC236}">
                <a16:creationId xmlns:a16="http://schemas.microsoft.com/office/drawing/2014/main" id="{6111E5F3-FB85-4B39-A430-876B495254EA}"/>
              </a:ext>
            </a:extLst>
          </p:cNvPr>
          <p:cNvSpPr/>
          <p:nvPr/>
        </p:nvSpPr>
        <p:spPr>
          <a:xfrm>
            <a:off x="1691680" y="464797"/>
            <a:ext cx="2304256" cy="174691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9D7B4D5-4D92-4AF2-9C43-69AEE392D5B5}"/>
              </a:ext>
            </a:extLst>
          </p:cNvPr>
          <p:cNvSpPr txBox="1"/>
          <p:nvPr/>
        </p:nvSpPr>
        <p:spPr>
          <a:xfrm>
            <a:off x="2719129" y="61939"/>
            <a:ext cx="600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Segoe Print" panose="02000600000000000000" pitchFamily="2" charset="0"/>
              </a:rPr>
              <a:t>Mangfold og inkludering på UiA</a:t>
            </a:r>
          </a:p>
        </p:txBody>
      </p:sp>
      <p:sp>
        <p:nvSpPr>
          <p:cNvPr id="19" name="Likebent trekant 18">
            <a:extLst>
              <a:ext uri="{FF2B5EF4-FFF2-40B4-BE49-F238E27FC236}">
                <a16:creationId xmlns:a16="http://schemas.microsoft.com/office/drawing/2014/main" id="{6C39A9A7-5AE6-44F0-8DD1-7B05E731B99C}"/>
              </a:ext>
            </a:extLst>
          </p:cNvPr>
          <p:cNvSpPr/>
          <p:nvPr/>
        </p:nvSpPr>
        <p:spPr>
          <a:xfrm>
            <a:off x="4623059" y="343584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B0563D3-0A7E-4D12-BF1E-C039AC30E3A5}"/>
              </a:ext>
            </a:extLst>
          </p:cNvPr>
          <p:cNvSpPr txBox="1"/>
          <p:nvPr/>
        </p:nvSpPr>
        <p:spPr>
          <a:xfrm>
            <a:off x="2934072" y="1159391"/>
            <a:ext cx="511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u="sng" dirty="0"/>
              <a:t>Indikert nivå: </a:t>
            </a:r>
          </a:p>
          <a:p>
            <a:pPr algn="ctr"/>
            <a:r>
              <a:rPr lang="nb-NO" sz="1400" b="1" dirty="0"/>
              <a:t>Enkeltansatte som opplever seg ekskludert</a:t>
            </a:r>
            <a:endParaRPr lang="nb-NO" sz="1400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9DE393D-9C94-42E1-A940-A684D0DB450B}"/>
              </a:ext>
            </a:extLst>
          </p:cNvPr>
          <p:cNvSpPr txBox="1"/>
          <p:nvPr/>
        </p:nvSpPr>
        <p:spPr>
          <a:xfrm>
            <a:off x="2621662" y="2418271"/>
            <a:ext cx="6121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u="sng" dirty="0"/>
              <a:t>Selekterte nivå:</a:t>
            </a:r>
          </a:p>
          <a:p>
            <a:pPr algn="ctr"/>
            <a:r>
              <a:rPr lang="nb-NO" sz="1400" b="1" dirty="0"/>
              <a:t>Enkeltansatte eller grupper i en utsatt eller sårbar situasjon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182727473"/>
      </p:ext>
    </p:extLst>
  </p:cSld>
  <p:clrMapOvr>
    <a:masterClrMapping/>
  </p:clrMapOvr>
  <p:transition spd="med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38D07D05-717B-4EE8-9B13-406B5036858B}"/>
              </a:ext>
            </a:extLst>
          </p:cNvPr>
          <p:cNvSpPr txBox="1"/>
          <p:nvPr/>
        </p:nvSpPr>
        <p:spPr>
          <a:xfrm>
            <a:off x="467544" y="77155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FE5B527-0435-40EB-91D0-9154D32B66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3800" r="6600" b="57000"/>
          <a:stretch/>
        </p:blipFill>
        <p:spPr>
          <a:xfrm>
            <a:off x="395536" y="1059582"/>
            <a:ext cx="5719513" cy="363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C5C67A6-3D2B-48E8-BFAE-EE6834E7CF6B}"/>
              </a:ext>
            </a:extLst>
          </p:cNvPr>
          <p:cNvSpPr txBox="1">
            <a:spLocks/>
          </p:cNvSpPr>
          <p:nvPr/>
        </p:nvSpPr>
        <p:spPr>
          <a:xfrm>
            <a:off x="1019860" y="1582802"/>
            <a:ext cx="4416236" cy="22659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6213" indent="-1762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41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462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4125" indent="-1762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6113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0685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257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829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01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b-NO" i="1" kern="0" dirty="0"/>
              <a:t>«… studenter og ansatte har en opplevelsen av å høre til, være en betydningsfull person i fellesskapet og ha muligheten til medvirkning»</a:t>
            </a:r>
            <a:endParaRPr lang="nb-NO" kern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2544062-78D7-4DAC-928E-A0591A2A66BA}"/>
              </a:ext>
            </a:extLst>
          </p:cNvPr>
          <p:cNvSpPr txBox="1"/>
          <p:nvPr/>
        </p:nvSpPr>
        <p:spPr>
          <a:xfrm>
            <a:off x="2719129" y="61939"/>
            <a:ext cx="600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Segoe Print" panose="02000600000000000000" pitchFamily="2" charset="0"/>
              </a:rPr>
              <a:t>Mangfold og inkludering på </a:t>
            </a:r>
            <a:r>
              <a:rPr lang="nb-NO" sz="2800" dirty="0" err="1">
                <a:solidFill>
                  <a:schemeClr val="bg1"/>
                </a:solidFill>
                <a:latin typeface="Segoe Print" panose="02000600000000000000" pitchFamily="2" charset="0"/>
              </a:rPr>
              <a:t>UiA</a:t>
            </a:r>
            <a:endParaRPr lang="nb-NO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268DCE8-3FF8-476F-A279-86C0AB7C5D33}"/>
              </a:ext>
            </a:extLst>
          </p:cNvPr>
          <p:cNvSpPr txBox="1"/>
          <p:nvPr/>
        </p:nvSpPr>
        <p:spPr>
          <a:xfrm>
            <a:off x="4692268" y="4653508"/>
            <a:ext cx="4416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Professor Ingrid Lunds definisjon av mobbing «snudd på hodet».</a:t>
            </a:r>
          </a:p>
        </p:txBody>
      </p:sp>
    </p:spTree>
    <p:extLst>
      <p:ext uri="{BB962C8B-B14F-4D97-AF65-F5344CB8AC3E}">
        <p14:creationId xmlns:p14="http://schemas.microsoft.com/office/powerpoint/2010/main" val="3979299487"/>
      </p:ext>
    </p:extLst>
  </p:cSld>
  <p:clrMapOvr>
    <a:masterClrMapping/>
  </p:clrMapOvr>
  <p:transition spd="med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kebent trekant 1">
            <a:extLst>
              <a:ext uri="{FF2B5EF4-FFF2-40B4-BE49-F238E27FC236}">
                <a16:creationId xmlns:a16="http://schemas.microsoft.com/office/drawing/2014/main" id="{9A7F78D9-8ECE-4001-AAD1-8073C61812A2}"/>
              </a:ext>
            </a:extLst>
          </p:cNvPr>
          <p:cNvSpPr/>
          <p:nvPr/>
        </p:nvSpPr>
        <p:spPr>
          <a:xfrm>
            <a:off x="-17552" y="645289"/>
            <a:ext cx="5724128" cy="4509099"/>
          </a:xfrm>
          <a:prstGeom prst="triangle">
            <a:avLst/>
          </a:prstGeom>
          <a:solidFill>
            <a:srgbClr val="00B050"/>
          </a:solidFill>
          <a:ln>
            <a:solidFill>
              <a:srgbClr val="4E8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07A8E62-468D-46B0-8556-B4FF411EF132}"/>
              </a:ext>
            </a:extLst>
          </p:cNvPr>
          <p:cNvSpPr txBox="1"/>
          <p:nvPr/>
        </p:nvSpPr>
        <p:spPr>
          <a:xfrm>
            <a:off x="4917855" y="545223"/>
            <a:ext cx="4520904" cy="164660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chemeClr val="bg1"/>
                </a:solidFill>
              </a:rPr>
              <a:t>Enkeltansatte/studenter som opplever seg ekskludert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STA/ Ledere/HR medarbeidere som tar tak i saker der de blir </a:t>
            </a:r>
            <a:r>
              <a:rPr lang="nb-NO" dirty="0" err="1">
                <a:solidFill>
                  <a:schemeClr val="bg1"/>
                </a:solidFill>
              </a:rPr>
              <a:t>oppmersomme</a:t>
            </a:r>
            <a:r>
              <a:rPr lang="nb-NO" dirty="0">
                <a:solidFill>
                  <a:schemeClr val="bg1"/>
                </a:solidFill>
              </a:rPr>
              <a:t> på utenforskap / dårlig tilpasning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B7369B8-CED9-46D6-927E-57165A43A2A5}"/>
              </a:ext>
            </a:extLst>
          </p:cNvPr>
          <p:cNvSpPr txBox="1"/>
          <p:nvPr/>
        </p:nvSpPr>
        <p:spPr>
          <a:xfrm>
            <a:off x="4898554" y="2067694"/>
            <a:ext cx="4510448" cy="3139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1100" b="1" dirty="0"/>
              <a:t>Selekterte nivå: Enkeltansatte eller grupper ansatte som er i en utsatt eller risikosituasjon</a:t>
            </a:r>
          </a:p>
          <a:p>
            <a:endParaRPr lang="nb-NO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FOKUS PÅ LEDELSE </a:t>
            </a:r>
            <a:r>
              <a:rPr lang="nb-NO" sz="1100" dirty="0"/>
              <a:t>lede i krise/infosider/pushe påminnelser/delingskultur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KURS OG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INFORMASJON OG PÅMINNELSER  OM FOKUS PÅ DE RISIKOUTSATTE GRUPPENE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KONTAKT MED TILLITSVALGTE OG VERNETJENESTE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2AE39AC-5AD2-4EE8-8000-093AC46CF7CE}"/>
              </a:ext>
            </a:extLst>
          </p:cNvPr>
          <p:cNvSpPr txBox="1"/>
          <p:nvPr/>
        </p:nvSpPr>
        <p:spPr>
          <a:xfrm>
            <a:off x="4892542" y="3295677"/>
            <a:ext cx="4720018" cy="298543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1100" b="1" dirty="0"/>
              <a:t>Universelle nivå: Tiltak  som retter seg mot alle i virksomheten</a:t>
            </a:r>
          </a:p>
          <a:p>
            <a:endParaRPr lang="nb-NO" b="1" dirty="0"/>
          </a:p>
          <a:p>
            <a:r>
              <a:rPr lang="en-US" sz="1400" dirty="0" err="1"/>
              <a:t>Informasion</a:t>
            </a:r>
            <a:r>
              <a:rPr lang="en-US" sz="1400" dirty="0"/>
              <a:t>, </a:t>
            </a:r>
            <a:r>
              <a:rPr lang="en-US" sz="1400" dirty="0" err="1"/>
              <a:t>informasjon</a:t>
            </a:r>
            <a:r>
              <a:rPr lang="en-US" sz="1400" dirty="0"/>
              <a:t>, </a:t>
            </a:r>
            <a:r>
              <a:rPr lang="en-US" sz="1400" dirty="0" err="1"/>
              <a:t>informasjon</a:t>
            </a:r>
            <a:endParaRPr lang="en-US" sz="1400" dirty="0"/>
          </a:p>
          <a:p>
            <a:r>
              <a:rPr lang="en-US" sz="1400" dirty="0"/>
              <a:t>U</a:t>
            </a:r>
            <a:r>
              <a:rPr lang="en-US" sz="1200" dirty="0"/>
              <a:t>iA.no </a:t>
            </a:r>
            <a:r>
              <a:rPr lang="en-US" sz="1200" dirty="0" err="1"/>
              <a:t>og</a:t>
            </a:r>
            <a:r>
              <a:rPr lang="en-US" sz="1200" dirty="0"/>
              <a:t> Intranet (</a:t>
            </a:r>
            <a:r>
              <a:rPr lang="en-US" sz="1200" dirty="0" err="1"/>
              <a:t>norsk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engelsk</a:t>
            </a:r>
            <a:r>
              <a:rPr lang="en-US" sz="1200" dirty="0"/>
              <a:t>)</a:t>
            </a:r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Tydelige rutiner og retningslinjer</a:t>
            </a:r>
          </a:p>
          <a:p>
            <a:r>
              <a:rPr lang="nb-NO" sz="1200" dirty="0"/>
              <a:t>Hvor få hjelp?</a:t>
            </a:r>
          </a:p>
          <a:p>
            <a:r>
              <a:rPr lang="nb-NO" sz="1050" dirty="0"/>
              <a:t>Hvordan støtte hverandre?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Likebent trekant 6">
            <a:extLst>
              <a:ext uri="{FF2B5EF4-FFF2-40B4-BE49-F238E27FC236}">
                <a16:creationId xmlns:a16="http://schemas.microsoft.com/office/drawing/2014/main" id="{B6521F70-28B9-4F99-9FDC-580FB6877FCE}"/>
              </a:ext>
            </a:extLst>
          </p:cNvPr>
          <p:cNvSpPr/>
          <p:nvPr/>
        </p:nvSpPr>
        <p:spPr>
          <a:xfrm>
            <a:off x="1136519" y="598580"/>
            <a:ext cx="3486540" cy="275783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Likebent trekant 5">
            <a:extLst>
              <a:ext uri="{FF2B5EF4-FFF2-40B4-BE49-F238E27FC236}">
                <a16:creationId xmlns:a16="http://schemas.microsoft.com/office/drawing/2014/main" id="{6111E5F3-FB85-4B39-A430-876B495254EA}"/>
              </a:ext>
            </a:extLst>
          </p:cNvPr>
          <p:cNvSpPr/>
          <p:nvPr/>
        </p:nvSpPr>
        <p:spPr>
          <a:xfrm>
            <a:off x="2123728" y="464798"/>
            <a:ext cx="1512167" cy="125216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9D7B4D5-4D92-4AF2-9C43-69AEE392D5B5}"/>
              </a:ext>
            </a:extLst>
          </p:cNvPr>
          <p:cNvSpPr txBox="1"/>
          <p:nvPr/>
        </p:nvSpPr>
        <p:spPr>
          <a:xfrm>
            <a:off x="4789935" y="48546"/>
            <a:ext cx="600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Segoe Print" panose="02000600000000000000" pitchFamily="2" charset="0"/>
              </a:rPr>
              <a:t>I disse koronatider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07BA11F-596D-4C46-800F-22508F0BDC72}"/>
              </a:ext>
            </a:extLst>
          </p:cNvPr>
          <p:cNvSpPr/>
          <p:nvPr/>
        </p:nvSpPr>
        <p:spPr>
          <a:xfrm>
            <a:off x="1764303" y="1784114"/>
            <a:ext cx="1583561" cy="72871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Utenlandske ansatte og studenter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4BEA29A-B3EB-4C14-A56F-8B3D29D1E075}"/>
              </a:ext>
            </a:extLst>
          </p:cNvPr>
          <p:cNvSpPr/>
          <p:nvPr/>
        </p:nvSpPr>
        <p:spPr>
          <a:xfrm>
            <a:off x="2697086" y="3619139"/>
            <a:ext cx="2220770" cy="5883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>
                <a:solidFill>
                  <a:schemeClr val="tx1"/>
                </a:solidFill>
              </a:rPr>
              <a:t>Gode digitale  </a:t>
            </a:r>
            <a:r>
              <a:rPr lang="nb-NO" sz="900" dirty="0" err="1">
                <a:solidFill>
                  <a:schemeClr val="tx1"/>
                </a:solidFill>
              </a:rPr>
              <a:t>onboardingsprosesser</a:t>
            </a:r>
            <a:endParaRPr lang="nb-NO" sz="900" dirty="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6872671-C57E-40F9-A25C-66CCD2D9A14B}"/>
              </a:ext>
            </a:extLst>
          </p:cNvPr>
          <p:cNvSpPr/>
          <p:nvPr/>
        </p:nvSpPr>
        <p:spPr>
          <a:xfrm>
            <a:off x="2865941" y="917861"/>
            <a:ext cx="1668196" cy="4320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Tilrettelegging</a:t>
            </a:r>
          </a:p>
        </p:txBody>
      </p:sp>
      <p:sp>
        <p:nvSpPr>
          <p:cNvPr id="19" name="Likebent trekant 18">
            <a:extLst>
              <a:ext uri="{FF2B5EF4-FFF2-40B4-BE49-F238E27FC236}">
                <a16:creationId xmlns:a16="http://schemas.microsoft.com/office/drawing/2014/main" id="{6C39A9A7-5AE6-44F0-8DD1-7B05E731B99C}"/>
              </a:ext>
            </a:extLst>
          </p:cNvPr>
          <p:cNvSpPr/>
          <p:nvPr/>
        </p:nvSpPr>
        <p:spPr>
          <a:xfrm>
            <a:off x="4623059" y="343584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Likebent trekant 19">
            <a:extLst>
              <a:ext uri="{FF2B5EF4-FFF2-40B4-BE49-F238E27FC236}">
                <a16:creationId xmlns:a16="http://schemas.microsoft.com/office/drawing/2014/main" id="{7E09A99E-F638-406D-AA1F-5F1690E521D6}"/>
              </a:ext>
            </a:extLst>
          </p:cNvPr>
          <p:cNvSpPr/>
          <p:nvPr/>
        </p:nvSpPr>
        <p:spPr>
          <a:xfrm>
            <a:off x="9844" y="3476321"/>
            <a:ext cx="2107244" cy="1648753"/>
          </a:xfrm>
          <a:prstGeom prst="triangle">
            <a:avLst>
              <a:gd name="adj" fmla="val 50000"/>
            </a:avLst>
          </a:prstGeom>
          <a:solidFill>
            <a:srgbClr val="20CE56"/>
          </a:solidFill>
          <a:ln>
            <a:solidFill>
              <a:srgbClr val="20C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HMS rutiner og prosedyrer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8C3F7A8-D794-41DC-995A-B876248E958C}"/>
              </a:ext>
            </a:extLst>
          </p:cNvPr>
          <p:cNvSpPr/>
          <p:nvPr/>
        </p:nvSpPr>
        <p:spPr>
          <a:xfrm>
            <a:off x="993634" y="2713668"/>
            <a:ext cx="1824291" cy="45787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Nyansatte/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nye studenter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E7A7549-0029-4DC0-8EC5-1F77EE9160E8}"/>
              </a:ext>
            </a:extLst>
          </p:cNvPr>
          <p:cNvSpPr/>
          <p:nvPr/>
        </p:nvSpPr>
        <p:spPr>
          <a:xfrm>
            <a:off x="1992647" y="4390374"/>
            <a:ext cx="1512168" cy="4578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TYDELIG LEDELSE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226035A-CBE7-4734-BA75-4EA83A48A676}"/>
              </a:ext>
            </a:extLst>
          </p:cNvPr>
          <p:cNvSpPr/>
          <p:nvPr/>
        </p:nvSpPr>
        <p:spPr>
          <a:xfrm>
            <a:off x="627345" y="3811203"/>
            <a:ext cx="2107244" cy="50570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KOMMUNIKASJON, KOMMUNIKASJON, KOMMUNIKASJON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60D76C4-A705-4A02-BEDB-9560245A6093}"/>
              </a:ext>
            </a:extLst>
          </p:cNvPr>
          <p:cNvSpPr/>
          <p:nvPr/>
        </p:nvSpPr>
        <p:spPr>
          <a:xfrm>
            <a:off x="2903379" y="2333343"/>
            <a:ext cx="1873980" cy="5898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De med lite nettverk/få samarbeidsparter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568A7EF-8F63-4CE7-84CF-934346453D96}"/>
              </a:ext>
            </a:extLst>
          </p:cNvPr>
          <p:cNvSpPr/>
          <p:nvPr/>
        </p:nvSpPr>
        <p:spPr>
          <a:xfrm>
            <a:off x="2697086" y="2930872"/>
            <a:ext cx="1439853" cy="374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</a:rPr>
              <a:t>Enslige (?)</a:t>
            </a:r>
          </a:p>
        </p:txBody>
      </p:sp>
    </p:spTree>
    <p:extLst>
      <p:ext uri="{BB962C8B-B14F-4D97-AF65-F5344CB8AC3E}">
        <p14:creationId xmlns:p14="http://schemas.microsoft.com/office/powerpoint/2010/main" val="339566925"/>
      </p:ext>
    </p:extLst>
  </p:cSld>
  <p:clrMapOvr>
    <a:masterClrMapping/>
  </p:clrMapOvr>
  <p:transition spd="med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05E698-4484-4230-9360-A81ADB83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19" y="581196"/>
            <a:ext cx="8532813" cy="628650"/>
          </a:xfrm>
        </p:spPr>
        <p:txBody>
          <a:bodyPr/>
          <a:lstStyle/>
          <a:p>
            <a:r>
              <a:rPr lang="nb-NO" sz="2800" dirty="0"/>
              <a:t>Særegne tiltak- risikogruppene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3A5D48-47F0-4632-B70C-717C3D95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19" y="1155579"/>
            <a:ext cx="9594999" cy="3374231"/>
          </a:xfrm>
        </p:spPr>
        <p:txBody>
          <a:bodyPr/>
          <a:lstStyle/>
          <a:p>
            <a:r>
              <a:rPr lang="en-US" sz="1600" dirty="0"/>
              <a:t>All </a:t>
            </a:r>
            <a:r>
              <a:rPr lang="en-US" sz="1600" dirty="0" err="1"/>
              <a:t>informasjon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norsk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engelsk</a:t>
            </a:r>
            <a:endParaRPr lang="en-US" sz="1600" dirty="0"/>
          </a:p>
          <a:p>
            <a:r>
              <a:rPr lang="en-US" sz="1600" dirty="0" err="1"/>
              <a:t>Møter</a:t>
            </a:r>
            <a:r>
              <a:rPr lang="en-US" sz="1600" dirty="0"/>
              <a:t> for </a:t>
            </a:r>
            <a:r>
              <a:rPr lang="en-US" sz="1600" dirty="0" err="1"/>
              <a:t>internasjonalt</a:t>
            </a:r>
            <a:r>
              <a:rPr lang="en-US" sz="1600" dirty="0"/>
              <a:t> </a:t>
            </a:r>
            <a:r>
              <a:rPr lang="en-US" sz="1600" dirty="0" err="1"/>
              <a:t>ansatte</a:t>
            </a:r>
            <a:r>
              <a:rPr lang="en-US" sz="1600" dirty="0"/>
              <a:t>, </a:t>
            </a:r>
            <a:r>
              <a:rPr lang="en-US" sz="1600" dirty="0" err="1"/>
              <a:t>rektor</a:t>
            </a:r>
            <a:r>
              <a:rPr lang="en-US" sz="1600" dirty="0"/>
              <a:t> &amp; HR.</a:t>
            </a:r>
          </a:p>
          <a:p>
            <a:pPr lvl="0"/>
            <a:r>
              <a:rPr lang="en-US" sz="1600" dirty="0" err="1"/>
              <a:t>Møter</a:t>
            </a:r>
            <a:r>
              <a:rPr lang="en-US" sz="1600" dirty="0"/>
              <a:t> for </a:t>
            </a:r>
            <a:r>
              <a:rPr lang="en-US" sz="1600" dirty="0" err="1"/>
              <a:t>internasjonale</a:t>
            </a:r>
            <a:r>
              <a:rPr lang="en-US" sz="1600" dirty="0"/>
              <a:t> stud, </a:t>
            </a:r>
            <a:r>
              <a:rPr lang="en-US" sz="1600" dirty="0" err="1"/>
              <a:t>rektor</a:t>
            </a:r>
            <a:r>
              <a:rPr lang="en-US" sz="1600" dirty="0"/>
              <a:t> &amp; </a:t>
            </a:r>
            <a:r>
              <a:rPr lang="en-US" sz="1600" dirty="0" err="1"/>
              <a:t>internasjonal</a:t>
            </a:r>
            <a:r>
              <a:rPr lang="en-US" sz="1600" dirty="0"/>
              <a:t> </a:t>
            </a:r>
            <a:r>
              <a:rPr lang="en-US" sz="1600" dirty="0" err="1"/>
              <a:t>avd</a:t>
            </a:r>
            <a:r>
              <a:rPr lang="en-US" sz="1600" dirty="0"/>
              <a:t>. </a:t>
            </a:r>
          </a:p>
          <a:p>
            <a:pPr lvl="0"/>
            <a:r>
              <a:rPr lang="en-US" sz="1600" dirty="0"/>
              <a:t>Welcome to UiA </a:t>
            </a:r>
            <a:r>
              <a:rPr lang="en-US" sz="1600" dirty="0" err="1"/>
              <a:t>kurs</a:t>
            </a:r>
            <a:r>
              <a:rPr lang="en-US" sz="1600" dirty="0"/>
              <a:t>- </a:t>
            </a:r>
            <a:r>
              <a:rPr lang="en-US" sz="1600" dirty="0" err="1"/>
              <a:t>utvides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koronarelateres</a:t>
            </a:r>
            <a:r>
              <a:rPr lang="en-US" sz="1600" dirty="0"/>
              <a:t>.</a:t>
            </a:r>
            <a:endParaRPr lang="nb-NO" sz="1600" dirty="0"/>
          </a:p>
          <a:p>
            <a:pPr lvl="0"/>
            <a:r>
              <a:rPr lang="en-US" sz="1600" dirty="0"/>
              <a:t>Cultural Awareness Course by Karin Ellis: ‘Working with Norwegians’.</a:t>
            </a:r>
            <a:endParaRPr lang="nb-NO" sz="1600" dirty="0"/>
          </a:p>
          <a:p>
            <a:pPr lvl="0"/>
            <a:r>
              <a:rPr lang="nb-NO" sz="1600" dirty="0"/>
              <a:t>Søknadsskjema utvidelse </a:t>
            </a:r>
            <a:r>
              <a:rPr lang="nb-NO" sz="1600" dirty="0" err="1"/>
              <a:t>stip</a:t>
            </a:r>
            <a:r>
              <a:rPr lang="nb-NO" sz="1600" dirty="0"/>
              <a:t> periode</a:t>
            </a:r>
          </a:p>
          <a:p>
            <a:pPr lvl="0"/>
            <a:r>
              <a:rPr lang="en-US" sz="1600" dirty="0" err="1"/>
              <a:t>Rådgivningstelefon</a:t>
            </a:r>
            <a:r>
              <a:rPr lang="en-US" sz="1600" dirty="0"/>
              <a:t> – stamina </a:t>
            </a:r>
            <a:r>
              <a:rPr lang="en-US" sz="1600" dirty="0" err="1"/>
              <a:t>helse</a:t>
            </a:r>
            <a:r>
              <a:rPr lang="en-US" sz="1600" dirty="0"/>
              <a:t> for ansate</a:t>
            </a:r>
          </a:p>
          <a:p>
            <a:pPr lvl="0"/>
            <a:r>
              <a:rPr lang="en-US" sz="1600" dirty="0" err="1"/>
              <a:t>Støttetelefon</a:t>
            </a:r>
            <a:r>
              <a:rPr lang="en-US" sz="1600" dirty="0"/>
              <a:t> – </a:t>
            </a:r>
            <a:r>
              <a:rPr lang="en-US" sz="1600" dirty="0" err="1"/>
              <a:t>sia</a:t>
            </a:r>
            <a:r>
              <a:rPr lang="en-US" sz="1600" dirty="0"/>
              <a:t> </a:t>
            </a:r>
            <a:r>
              <a:rPr lang="en-US" sz="1600" dirty="0" err="1"/>
              <a:t>helse</a:t>
            </a:r>
            <a:r>
              <a:rPr lang="en-US" sz="1600" dirty="0"/>
              <a:t> for </a:t>
            </a:r>
            <a:r>
              <a:rPr lang="en-US" sz="1600" dirty="0" err="1"/>
              <a:t>studenter</a:t>
            </a:r>
            <a:endParaRPr lang="en-US" sz="1600" dirty="0"/>
          </a:p>
          <a:p>
            <a:pPr lvl="0"/>
            <a:r>
              <a:rPr lang="en-US" sz="1600" dirty="0" err="1"/>
              <a:t>Lederkurs</a:t>
            </a:r>
            <a:endParaRPr lang="en-US" sz="1600" dirty="0"/>
          </a:p>
          <a:p>
            <a:pPr lvl="0"/>
            <a:r>
              <a:rPr lang="en-US" sz="1600" dirty="0"/>
              <a:t>Diverse </a:t>
            </a:r>
            <a:r>
              <a:rPr lang="en-US" sz="1600" dirty="0" err="1"/>
              <a:t>lokale</a:t>
            </a:r>
            <a:r>
              <a:rPr lang="en-US" sz="1600" dirty="0"/>
              <a:t> </a:t>
            </a:r>
            <a:r>
              <a:rPr lang="en-US" sz="1600" dirty="0" err="1"/>
              <a:t>tiltak</a:t>
            </a:r>
            <a:r>
              <a:rPr lang="en-US" sz="1600" dirty="0"/>
              <a:t>/initiative</a:t>
            </a:r>
          </a:p>
          <a:p>
            <a:pPr lvl="0"/>
            <a:r>
              <a:rPr lang="en-US" sz="1600" dirty="0"/>
              <a:t>Dialog med UiA doc, STA, </a:t>
            </a:r>
            <a:r>
              <a:rPr lang="en-US" sz="1600" dirty="0" err="1"/>
              <a:t>SiA</a:t>
            </a:r>
            <a:r>
              <a:rPr lang="en-US" sz="1600" dirty="0"/>
              <a:t> </a:t>
            </a:r>
            <a:r>
              <a:rPr lang="en-US" sz="1600" dirty="0" err="1"/>
              <a:t>helse</a:t>
            </a:r>
            <a:r>
              <a:rPr lang="en-US" sz="1600" dirty="0"/>
              <a:t>, </a:t>
            </a:r>
            <a:r>
              <a:rPr lang="en-US" sz="1600" dirty="0" err="1"/>
              <a:t>tillitsvalgte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verneombud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61081480"/>
      </p:ext>
    </p:extLst>
  </p:cSld>
  <p:clrMapOvr>
    <a:masterClrMapping/>
  </p:clrMapOvr>
  <p:transition spd="med">
    <p:cut thruBlk="1"/>
  </p:transition>
</p:sld>
</file>

<file path=ppt/theme/theme1.xml><?xml version="1.0" encoding="utf-8"?>
<a:theme xmlns:a="http://schemas.openxmlformats.org/drawingml/2006/main" name="UIA-presentasjon">
  <a:themeElements>
    <a:clrScheme name="UIA-presentasjon 1">
      <a:dk1>
        <a:srgbClr val="000000"/>
      </a:dk1>
      <a:lt1>
        <a:srgbClr val="FFFFFF"/>
      </a:lt1>
      <a:dk2>
        <a:srgbClr val="00759A"/>
      </a:dk2>
      <a:lt2>
        <a:srgbClr val="727A7F"/>
      </a:lt2>
      <a:accent1>
        <a:srgbClr val="8AB0C6"/>
      </a:accent1>
      <a:accent2>
        <a:srgbClr val="91785B"/>
      </a:accent2>
      <a:accent3>
        <a:srgbClr val="FFFFFF"/>
      </a:accent3>
      <a:accent4>
        <a:srgbClr val="000000"/>
      </a:accent4>
      <a:accent5>
        <a:srgbClr val="C4D4DF"/>
      </a:accent5>
      <a:accent6>
        <a:srgbClr val="836C52"/>
      </a:accent6>
      <a:hlink>
        <a:srgbClr val="EC7A08"/>
      </a:hlink>
      <a:folHlink>
        <a:srgbClr val="C60C30"/>
      </a:folHlink>
    </a:clrScheme>
    <a:fontScheme name="UIA-presentasj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A-presentasjon 1">
        <a:dk1>
          <a:srgbClr val="000000"/>
        </a:dk1>
        <a:lt1>
          <a:srgbClr val="FFFFFF"/>
        </a:lt1>
        <a:dk2>
          <a:srgbClr val="00759A"/>
        </a:dk2>
        <a:lt2>
          <a:srgbClr val="727A7F"/>
        </a:lt2>
        <a:accent1>
          <a:srgbClr val="8AB0C6"/>
        </a:accent1>
        <a:accent2>
          <a:srgbClr val="91785B"/>
        </a:accent2>
        <a:accent3>
          <a:srgbClr val="FFFFFF"/>
        </a:accent3>
        <a:accent4>
          <a:srgbClr val="000000"/>
        </a:accent4>
        <a:accent5>
          <a:srgbClr val="C4D4DF"/>
        </a:accent5>
        <a:accent6>
          <a:srgbClr val="836C52"/>
        </a:accent6>
        <a:hlink>
          <a:srgbClr val="EC7A08"/>
        </a:hlink>
        <a:folHlink>
          <a:srgbClr val="C60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759A"/>
    </a:dk2>
    <a:lt2>
      <a:srgbClr val="727A7F"/>
    </a:lt2>
    <a:accent1>
      <a:srgbClr val="00759A"/>
    </a:accent1>
    <a:accent2>
      <a:srgbClr val="91785B"/>
    </a:accent2>
    <a:accent3>
      <a:srgbClr val="FFFFFF"/>
    </a:accent3>
    <a:accent4>
      <a:srgbClr val="000000"/>
    </a:accent4>
    <a:accent5>
      <a:srgbClr val="AABDCA"/>
    </a:accent5>
    <a:accent6>
      <a:srgbClr val="836C52"/>
    </a:accent6>
    <a:hlink>
      <a:srgbClr val="EC7A08"/>
    </a:hlink>
    <a:folHlink>
      <a:srgbClr val="C60C3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4288369CAAB846A692E977D229CF4F" ma:contentTypeVersion="2" ma:contentTypeDescription="Opprett et nytt dokument." ma:contentTypeScope="" ma:versionID="559deb14f7620ad005b460f9fcb41f7c">
  <xsd:schema xmlns:xsd="http://www.w3.org/2001/XMLSchema" xmlns:xs="http://www.w3.org/2001/XMLSchema" xmlns:p="http://schemas.microsoft.com/office/2006/metadata/properties" xmlns:ns2="ed6d4b74-9fed-4fd8-bc6e-282065096d40" targetNamespace="http://schemas.microsoft.com/office/2006/metadata/properties" ma:root="true" ma:fieldsID="fdc5e2f4443102a83faa45fac5f03ae9" ns2:_="">
    <xsd:import namespace="ed6d4b74-9fed-4fd8-bc6e-282065096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d4b74-9fed-4fd8-bc6e-282065096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58FFE08-A2DC-449F-AB22-F3A911D69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d4b74-9fed-4fd8-bc6e-282065096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C7912B-0041-4623-A686-083FBD9BB56F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43c813b-a6c0-4ba2-ba77-b28d1378a4fb"/>
    <ds:schemaRef ds:uri="http://schemas.microsoft.com/office/2006/metadata/properties"/>
    <ds:schemaRef ds:uri="http://purl.org/dc/terms/"/>
    <ds:schemaRef ds:uri="0eab9e44-7a77-43f8-93ff-1d28ba294b6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8C5B3B-E23D-46C3-BF08-46CDB728BDC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DD5D553-E15B-476F-AE49-4D823E6B9A9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27250</TotalTime>
  <Words>553</Words>
  <Application>Microsoft Office PowerPoint</Application>
  <PresentationFormat>Skjermfremvisning (16:9)</PresentationFormat>
  <Paragraphs>109</Paragraphs>
  <Slides>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Segoe Print</vt:lpstr>
      <vt:lpstr>Verdana</vt:lpstr>
      <vt:lpstr>UIA-presentasjon</vt:lpstr>
      <vt:lpstr>LIU       </vt:lpstr>
      <vt:lpstr>Agenda</vt:lpstr>
      <vt:lpstr>Arbeidet med handlingsplanen</vt:lpstr>
      <vt:lpstr>PowerPoint-presentasjon</vt:lpstr>
      <vt:lpstr>PowerPoint-presentasjon</vt:lpstr>
      <vt:lpstr>PowerPoint-presentasjon</vt:lpstr>
      <vt:lpstr>Særegne tiltak- risikogruppene</vt:lpstr>
    </vt:vector>
  </TitlesOfParts>
  <Company>뿿죐뿿젰׳郐Ȱ珬뿿��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UiAppt mal rød-16-9</dc:title>
  <dc:creator>Marit Berg</dc:creator>
  <cp:keywords/>
  <cp:lastModifiedBy>Margretha Sørli Myren</cp:lastModifiedBy>
  <cp:revision>524</cp:revision>
  <cp:lastPrinted>2018-05-24T12:06:42Z</cp:lastPrinted>
  <dcterms:created xsi:type="dcterms:W3CDTF">2008-01-08T13:34:21Z</dcterms:created>
  <dcterms:modified xsi:type="dcterms:W3CDTF">2020-09-14T08:56:32Z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. by">
    <vt:lpwstr>addpoint.no</vt:lpwstr>
  </property>
  <property fmtid="{D5CDD505-2E9C-101B-9397-08002B2CF9AE}" pid="3" name="_dlc_DocId">
    <vt:lpwstr>DOKUMENT-43-1296</vt:lpwstr>
  </property>
  <property fmtid="{D5CDD505-2E9C-101B-9397-08002B2CF9AE}" pid="4" name="_dlc_DocIdItemGuid">
    <vt:lpwstr>1a3fbdf5-2f61-44f1-a431-8fc47b24a39e</vt:lpwstr>
  </property>
  <property fmtid="{D5CDD505-2E9C-101B-9397-08002B2CF9AE}" pid="5" name="_dlc_DocIdUrl">
    <vt:lpwstr>https://intra.uia.no/InfoService/dokumentsenter/_layouts/DocIdRedir.aspx?ID=DOKUMENT-43-1296, DOKUMENT-43-1296</vt:lpwstr>
  </property>
  <property fmtid="{D5CDD505-2E9C-101B-9397-08002B2CF9AE}" pid="6" name="Dokumenttype">
    <vt:lpwstr/>
  </property>
  <property fmtid="{D5CDD505-2E9C-101B-9397-08002B2CF9AE}" pid="7" name="TaxKeyword">
    <vt:lpwstr/>
  </property>
  <property fmtid="{D5CDD505-2E9C-101B-9397-08002B2CF9AE}" pid="8" name="Funksjon">
    <vt:lpwstr/>
  </property>
  <property fmtid="{D5CDD505-2E9C-101B-9397-08002B2CF9AE}" pid="9" name="Order">
    <vt:lpwstr>129600.000000000</vt:lpwstr>
  </property>
  <property fmtid="{D5CDD505-2E9C-101B-9397-08002B2CF9AE}" pid="10" name="ContentTypeId">
    <vt:lpwstr>0x010100194288369CAAB846A692E977D229CF4F</vt:lpwstr>
  </property>
  <property fmtid="{D5CDD505-2E9C-101B-9397-08002B2CF9AE}" pid="11" name="MSIP_Label_92684840-629b-41cd-9b8c-5e9eea511f17_Enabled">
    <vt:lpwstr>True</vt:lpwstr>
  </property>
  <property fmtid="{D5CDD505-2E9C-101B-9397-08002B2CF9AE}" pid="12" name="MSIP_Label_92684840-629b-41cd-9b8c-5e9eea511f17_SiteId">
    <vt:lpwstr>8482881e-3699-4b3f-b135-cf4800bc1efb</vt:lpwstr>
  </property>
  <property fmtid="{D5CDD505-2E9C-101B-9397-08002B2CF9AE}" pid="13" name="MSIP_Label_92684840-629b-41cd-9b8c-5e9eea511f17_Owner">
    <vt:lpwstr>ingviltg@uia.no</vt:lpwstr>
  </property>
  <property fmtid="{D5CDD505-2E9C-101B-9397-08002B2CF9AE}" pid="14" name="MSIP_Label_92684840-629b-41cd-9b8c-5e9eea511f17_SetDate">
    <vt:lpwstr>2018-10-26T11:52:02.8798255Z</vt:lpwstr>
  </property>
  <property fmtid="{D5CDD505-2E9C-101B-9397-08002B2CF9AE}" pid="15" name="MSIP_Label_92684840-629b-41cd-9b8c-5e9eea511f17_Name">
    <vt:lpwstr>Internal</vt:lpwstr>
  </property>
  <property fmtid="{D5CDD505-2E9C-101B-9397-08002B2CF9AE}" pid="16" name="MSIP_Label_92684840-629b-41cd-9b8c-5e9eea511f17_Application">
    <vt:lpwstr>Microsoft Azure Information Protection</vt:lpwstr>
  </property>
  <property fmtid="{D5CDD505-2E9C-101B-9397-08002B2CF9AE}" pid="17" name="MSIP_Label_92684840-629b-41cd-9b8c-5e9eea511f17_Extended_MSFT_Method">
    <vt:lpwstr>Automatic</vt:lpwstr>
  </property>
  <property fmtid="{D5CDD505-2E9C-101B-9397-08002B2CF9AE}" pid="18" name="MSIP_Label_b4114459-e220-4ae9-b339-4ebe6008cdd4_Enabled">
    <vt:lpwstr>True</vt:lpwstr>
  </property>
  <property fmtid="{D5CDD505-2E9C-101B-9397-08002B2CF9AE}" pid="19" name="MSIP_Label_b4114459-e220-4ae9-b339-4ebe6008cdd4_SiteId">
    <vt:lpwstr>8482881e-3699-4b3f-b135-cf4800bc1efb</vt:lpwstr>
  </property>
  <property fmtid="{D5CDD505-2E9C-101B-9397-08002B2CF9AE}" pid="20" name="MSIP_Label_b4114459-e220-4ae9-b339-4ebe6008cdd4_Owner">
    <vt:lpwstr>ingviltg@uia.no</vt:lpwstr>
  </property>
  <property fmtid="{D5CDD505-2E9C-101B-9397-08002B2CF9AE}" pid="21" name="MSIP_Label_b4114459-e220-4ae9-b339-4ebe6008cdd4_SetDate">
    <vt:lpwstr>2018-10-26T11:52:02.8798255Z</vt:lpwstr>
  </property>
  <property fmtid="{D5CDD505-2E9C-101B-9397-08002B2CF9AE}" pid="22" name="MSIP_Label_b4114459-e220-4ae9-b339-4ebe6008cdd4_Name">
    <vt:lpwstr>Normal</vt:lpwstr>
  </property>
  <property fmtid="{D5CDD505-2E9C-101B-9397-08002B2CF9AE}" pid="23" name="MSIP_Label_b4114459-e220-4ae9-b339-4ebe6008cdd4_Application">
    <vt:lpwstr>Microsoft Azure Information Protection</vt:lpwstr>
  </property>
  <property fmtid="{D5CDD505-2E9C-101B-9397-08002B2CF9AE}" pid="24" name="MSIP_Label_b4114459-e220-4ae9-b339-4ebe6008cdd4_Parent">
    <vt:lpwstr>92684840-629b-41cd-9b8c-5e9eea511f17</vt:lpwstr>
  </property>
  <property fmtid="{D5CDD505-2E9C-101B-9397-08002B2CF9AE}" pid="25" name="MSIP_Label_b4114459-e220-4ae9-b339-4ebe6008cdd4_Extended_MSFT_Method">
    <vt:lpwstr>Automatic</vt:lpwstr>
  </property>
  <property fmtid="{D5CDD505-2E9C-101B-9397-08002B2CF9AE}" pid="26" name="Sensitivity">
    <vt:lpwstr>Internal Normal</vt:lpwstr>
  </property>
</Properties>
</file>